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84" r:id="rId6"/>
    <p:sldId id="2147475942" r:id="rId7"/>
    <p:sldId id="2147475960" r:id="rId8"/>
    <p:sldId id="2147475963" r:id="rId9"/>
    <p:sldId id="2147475962" r:id="rId10"/>
    <p:sldId id="2147475959" r:id="rId11"/>
    <p:sldId id="2147475955" r:id="rId12"/>
    <p:sldId id="2147475956" r:id="rId13"/>
    <p:sldId id="2147475947" r:id="rId14"/>
    <p:sldId id="2147475948" r:id="rId15"/>
    <p:sldId id="281" r:id="rId16"/>
  </p:sldIdLst>
  <p:sldSz cx="9144000" cy="5143500" type="screen16x9"/>
  <p:notesSz cx="7104063" cy="10234613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747775"/>
          </p15:clr>
        </p15:guide>
        <p15:guide id="2" pos="190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EF82E-3DD4-48E3-A530-118137C48071}" v="8" dt="2024-11-06T13:22:47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94694"/>
  </p:normalViewPr>
  <p:slideViewPr>
    <p:cSldViewPr snapToGrid="0">
      <p:cViewPr varScale="1">
        <p:scale>
          <a:sx n="65" d="100"/>
          <a:sy n="65" d="100"/>
        </p:scale>
        <p:origin x="1220" y="256"/>
      </p:cViewPr>
      <p:guideLst>
        <p:guide orient="horz" pos="373"/>
        <p:guide pos="1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214f9f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28214f9fb16_0_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55" name="Google Shape;55;g28214f9fb16_0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13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19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214f9f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28214f9fb16_0_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55" name="Google Shape;55;g28214f9fb16_0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 defTabSz="990752">
              <a:defRPr/>
            </a:pPr>
            <a:fld id="{00000000-1234-1234-1234-123412341234}" type="slidenum">
              <a:rPr lang="es" sz="1500"/>
              <a:pPr algn="r" defTabSz="990752">
                <a:defRPr/>
              </a:pPr>
              <a:t>12</a:t>
            </a:fld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04981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10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7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0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10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20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65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214f9fb1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214f9fb16_0_157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04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Montserrat"/>
              <a:buNone/>
              <a:defRPr sz="1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A picture containing text,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61597" cy="51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314026" y="1707763"/>
            <a:ext cx="67890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lt1"/>
                </a:solidFill>
                <a:latin typeface="Montserrat"/>
                <a:sym typeface="Montserrat"/>
              </a:rPr>
              <a:t>MANUAL PLATAFORMA EMPRESAS CONTRATISTAS </a:t>
            </a:r>
            <a:endParaRPr sz="1600" dirty="0"/>
          </a:p>
        </p:txBody>
      </p:sp>
      <p:cxnSp>
        <p:nvCxnSpPr>
          <p:cNvPr id="59" name="Google Shape;59;p14"/>
          <p:cNvCxnSpPr/>
          <p:nvPr/>
        </p:nvCxnSpPr>
        <p:spPr>
          <a:xfrm rot="10800000" flipH="1">
            <a:off x="377765" y="2258705"/>
            <a:ext cx="5145900" cy="6900"/>
          </a:xfrm>
          <a:prstGeom prst="straightConnector1">
            <a:avLst/>
          </a:prstGeom>
          <a:noFill/>
          <a:ln w="19050" cap="flat" cmpd="sng">
            <a:solidFill>
              <a:srgbClr val="FF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124;p29">
            <a:extLst>
              <a:ext uri="{FF2B5EF4-FFF2-40B4-BE49-F238E27FC236}">
                <a16:creationId xmlns:a16="http://schemas.microsoft.com/office/drawing/2014/main" id="{58C1F669-EA7D-4113-A3D2-A447FA1639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4" y="108260"/>
            <a:ext cx="1672804" cy="5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181534" y="667355"/>
            <a:ext cx="6299947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Ordenes  de Trabajo- Permisos de Trabajo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10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3579E6B0-3355-48F2-AAA1-4FABA4E0CDC8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64;p31">
            <a:extLst>
              <a:ext uri="{FF2B5EF4-FFF2-40B4-BE49-F238E27FC236}">
                <a16:creationId xmlns:a16="http://schemas.microsoft.com/office/drawing/2014/main" id="{F16BB856-67D4-435E-8977-44BB973D7BE9}"/>
              </a:ext>
            </a:extLst>
          </p:cNvPr>
          <p:cNvSpPr txBox="1"/>
          <p:nvPr/>
        </p:nvSpPr>
        <p:spPr>
          <a:xfrm>
            <a:off x="441865" y="1534352"/>
            <a:ext cx="3598975" cy="1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1.- Cada solicitante MULTI X que requiera ingreso de su empresa y personal contratista emitirá una ORDEN DE TRABAJO.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2.- La OT se podrá generar siempre y cuando su empresa y personal este vigente en sistema y acreditado.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3D41C02-2E27-4091-A2B8-3157848DB2B9}"/>
              </a:ext>
            </a:extLst>
          </p:cNvPr>
          <p:cNvSpPr/>
          <p:nvPr/>
        </p:nvSpPr>
        <p:spPr>
          <a:xfrm>
            <a:off x="4266490" y="16575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002752-BC9A-4B12-AE2B-6FDBD36BD5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990"/>
          <a:stretch/>
        </p:blipFill>
        <p:spPr>
          <a:xfrm>
            <a:off x="5524337" y="1455826"/>
            <a:ext cx="2201858" cy="1115923"/>
          </a:xfrm>
          <a:prstGeom prst="rect">
            <a:avLst/>
          </a:prstGeom>
        </p:spPr>
      </p:pic>
      <p:sp>
        <p:nvSpPr>
          <p:cNvPr id="13" name="Google Shape;164;p31">
            <a:extLst>
              <a:ext uri="{FF2B5EF4-FFF2-40B4-BE49-F238E27FC236}">
                <a16:creationId xmlns:a16="http://schemas.microsoft.com/office/drawing/2014/main" id="{067020CC-6826-41FA-84C6-A61EC98172AC}"/>
              </a:ext>
            </a:extLst>
          </p:cNvPr>
          <p:cNvSpPr txBox="1"/>
          <p:nvPr/>
        </p:nvSpPr>
        <p:spPr>
          <a:xfrm>
            <a:off x="441864" y="3247498"/>
            <a:ext cx="3598975" cy="1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3.- Una vez generada la OT, usted puede efectuar su PERMISO DE TRABAJO.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4.- El sistema cuenta con un TUTORIAL / VIDEO EXPLICATIVO de como generar dicho PT.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B10E6D-1F43-49B1-A6FC-7C5C14DDE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410" b="36764"/>
          <a:stretch/>
        </p:blipFill>
        <p:spPr>
          <a:xfrm>
            <a:off x="4352282" y="3095346"/>
            <a:ext cx="3904850" cy="984747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951AE1B-593F-4C58-9749-DC77FFEB784B}"/>
              </a:ext>
            </a:extLst>
          </p:cNvPr>
          <p:cNvSpPr/>
          <p:nvPr/>
        </p:nvSpPr>
        <p:spPr>
          <a:xfrm rot="10800000">
            <a:off x="6770594" y="3524957"/>
            <a:ext cx="893475" cy="399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47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99664" y="2280008"/>
            <a:ext cx="2260191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FLUJOGRAMA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10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3579E6B0-3355-48F2-AAA1-4FABA4E0CDC8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285628-FB4C-44E7-BD36-1510B0A0C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0" t="8968" b="2535"/>
          <a:stretch/>
        </p:blipFill>
        <p:spPr>
          <a:xfrm>
            <a:off x="2460812" y="470647"/>
            <a:ext cx="5405718" cy="45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1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50187" y="677231"/>
            <a:ext cx="647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REGISTRO EMPRESA CONTRATISTA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25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7AC7756E-E411-49E8-BF52-B7860AB7F4ED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56AFAC-6CF3-48D5-9B36-0050C47DB0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7" t="1318" r="1798"/>
          <a:stretch/>
        </p:blipFill>
        <p:spPr>
          <a:xfrm>
            <a:off x="457200" y="1323109"/>
            <a:ext cx="2743200" cy="29448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F2236C-3157-458B-8D2C-B3BB437021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1" r="1584"/>
          <a:stretch/>
        </p:blipFill>
        <p:spPr>
          <a:xfrm>
            <a:off x="6073756" y="1250998"/>
            <a:ext cx="2674161" cy="29841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0CC561-B60D-4E38-8482-180BDC0059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30" r="2288"/>
          <a:stretch/>
        </p:blipFill>
        <p:spPr>
          <a:xfrm>
            <a:off x="4019107" y="2091266"/>
            <a:ext cx="1402250" cy="960968"/>
          </a:xfrm>
          <a:prstGeom prst="rect">
            <a:avLst/>
          </a:prstGeom>
        </p:spPr>
      </p:pic>
      <p:sp>
        <p:nvSpPr>
          <p:cNvPr id="13" name="Google Shape;1103;p56">
            <a:extLst>
              <a:ext uri="{FF2B5EF4-FFF2-40B4-BE49-F238E27FC236}">
                <a16:creationId xmlns:a16="http://schemas.microsoft.com/office/drawing/2014/main" id="{51AE0EC3-B8E8-4F89-8936-06C96682DB8A}"/>
              </a:ext>
            </a:extLst>
          </p:cNvPr>
          <p:cNvSpPr txBox="1"/>
          <p:nvPr/>
        </p:nvSpPr>
        <p:spPr>
          <a:xfrm>
            <a:off x="720176" y="4389296"/>
            <a:ext cx="1737941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INGRESO A PLATAFORMA </a:t>
            </a:r>
            <a:endParaRPr sz="900" b="1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0E4E142-18CC-4351-8A6C-D711001C1D84}"/>
              </a:ext>
            </a:extLst>
          </p:cNvPr>
          <p:cNvSpPr/>
          <p:nvPr/>
        </p:nvSpPr>
        <p:spPr>
          <a:xfrm>
            <a:off x="402327" y="4345969"/>
            <a:ext cx="317849" cy="32725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5A61862-788D-4E39-9142-D69D6B7E7305}"/>
              </a:ext>
            </a:extLst>
          </p:cNvPr>
          <p:cNvSpPr/>
          <p:nvPr/>
        </p:nvSpPr>
        <p:spPr>
          <a:xfrm>
            <a:off x="3965002" y="3189114"/>
            <a:ext cx="317849" cy="32725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  <a:endParaRPr lang="es-ES" dirty="0"/>
          </a:p>
        </p:txBody>
      </p:sp>
      <p:sp>
        <p:nvSpPr>
          <p:cNvPr id="16" name="Google Shape;1103;p56">
            <a:extLst>
              <a:ext uri="{FF2B5EF4-FFF2-40B4-BE49-F238E27FC236}">
                <a16:creationId xmlns:a16="http://schemas.microsoft.com/office/drawing/2014/main" id="{5956EBA8-7AB9-4E44-BA69-4EFD36FB2ABE}"/>
              </a:ext>
            </a:extLst>
          </p:cNvPr>
          <p:cNvSpPr txBox="1"/>
          <p:nvPr/>
        </p:nvSpPr>
        <p:spPr>
          <a:xfrm>
            <a:off x="4282851" y="3232441"/>
            <a:ext cx="1737941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REGISTRAR EMPRESA </a:t>
            </a:r>
            <a:endParaRPr sz="900" b="1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C740CD1-4E20-4E32-A7F6-603D7124CFEF}"/>
              </a:ext>
            </a:extLst>
          </p:cNvPr>
          <p:cNvSpPr/>
          <p:nvPr/>
        </p:nvSpPr>
        <p:spPr>
          <a:xfrm>
            <a:off x="3466046" y="2660382"/>
            <a:ext cx="587022" cy="16542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A102B81-6301-4354-9582-ABAEF153B83B}"/>
              </a:ext>
            </a:extLst>
          </p:cNvPr>
          <p:cNvSpPr/>
          <p:nvPr/>
        </p:nvSpPr>
        <p:spPr>
          <a:xfrm>
            <a:off x="6403638" y="4302642"/>
            <a:ext cx="317849" cy="32725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  <a:endParaRPr lang="es-ES" dirty="0"/>
          </a:p>
        </p:txBody>
      </p:sp>
      <p:sp>
        <p:nvSpPr>
          <p:cNvPr id="21" name="Google Shape;1103;p56">
            <a:extLst>
              <a:ext uri="{FF2B5EF4-FFF2-40B4-BE49-F238E27FC236}">
                <a16:creationId xmlns:a16="http://schemas.microsoft.com/office/drawing/2014/main" id="{ADFD308D-D86E-4735-B8CF-D723B00C310E}"/>
              </a:ext>
            </a:extLst>
          </p:cNvPr>
          <p:cNvSpPr txBox="1"/>
          <p:nvPr/>
        </p:nvSpPr>
        <p:spPr>
          <a:xfrm>
            <a:off x="6804615" y="4327755"/>
            <a:ext cx="1737941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COMPLETAR DATOS </a:t>
            </a:r>
            <a:endParaRPr sz="900" b="1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270373" y="585082"/>
            <a:ext cx="647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Información Empresa Contratista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25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7AC7756E-E411-49E8-BF52-B7860AB7F4ED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64;p31">
            <a:extLst>
              <a:ext uri="{FF2B5EF4-FFF2-40B4-BE49-F238E27FC236}">
                <a16:creationId xmlns:a16="http://schemas.microsoft.com/office/drawing/2014/main" id="{EEA2C5C2-DF0A-403F-A63E-7CC9145004DD}"/>
              </a:ext>
            </a:extLst>
          </p:cNvPr>
          <p:cNvSpPr txBox="1"/>
          <p:nvPr/>
        </p:nvSpPr>
        <p:spPr>
          <a:xfrm>
            <a:off x="167004" y="3518929"/>
            <a:ext cx="8415887" cy="117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 deberá llenar y cargar en cada campo con la información solicitada en sistema.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Siempre se deben destinar 2 correos de contacto, prioridad aquella persona que hace uso y manejo de la plataforma.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El cumplimiento % de las empresas esta determinado por carga de F29-F30 y F30-1 Mensual.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 caso de contar con EMPRESAS SUBCONTRATADAS se deberá cargar Contrato y/o Orden de compra que acredite vinculo entre ambas partes, F30-1,  como así también cumplimientos laborales y previsionales del personal.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Es importante señalar que se debe cargar el F30.1 de las empresas </a:t>
            </a:r>
            <a:r>
              <a:rPr lang="es-CL" sz="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SUBCONTRATADAS.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DEA353-726A-4764-A945-EBC568629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" r="2009" b="1985"/>
          <a:stretch/>
        </p:blipFill>
        <p:spPr>
          <a:xfrm>
            <a:off x="167004" y="971550"/>
            <a:ext cx="3919818" cy="32003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6573A6-1052-4878-A9F3-CF7322C00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5" t="1627" r="1209" b="2835"/>
          <a:stretch/>
        </p:blipFill>
        <p:spPr>
          <a:xfrm>
            <a:off x="5057180" y="1209994"/>
            <a:ext cx="3816382" cy="27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270373" y="585082"/>
            <a:ext cx="647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Información Empresa Contratista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25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7AC7756E-E411-49E8-BF52-B7860AB7F4ED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AB8E8D-850B-42A7-830E-FD47C7F01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744" y="1191356"/>
            <a:ext cx="4013035" cy="3352826"/>
          </a:xfrm>
          <a:prstGeom prst="rect">
            <a:avLst/>
          </a:prstGeom>
        </p:spPr>
      </p:pic>
      <p:sp>
        <p:nvSpPr>
          <p:cNvPr id="10" name="Google Shape;164;p31">
            <a:extLst>
              <a:ext uri="{FF2B5EF4-FFF2-40B4-BE49-F238E27FC236}">
                <a16:creationId xmlns:a16="http://schemas.microsoft.com/office/drawing/2014/main" id="{1891AE39-18F7-4FBB-8624-16190D8569D3}"/>
              </a:ext>
            </a:extLst>
          </p:cNvPr>
          <p:cNvSpPr txBox="1"/>
          <p:nvPr/>
        </p:nvSpPr>
        <p:spPr>
          <a:xfrm>
            <a:off x="871358" y="1614109"/>
            <a:ext cx="3275258" cy="293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1.-Liquidaciones y previred deben cargarse en sistema mensual de todo el personal, considerando trabajadores de empresas subcontratadas.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2.-Hay dos formas de cargar liquidaciones y previred que son  de manera individual o masiva.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buClr>
                <a:srgbClr val="003A70"/>
              </a:buClr>
              <a:buSzPts val="1400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3.-Las liquidaciones deben estar firmadas de forma digital ( sistema certificado) , firma del trabajador o  transferencia bancaria. </a:t>
            </a:r>
          </a:p>
          <a:p>
            <a:pPr lvl="0" algn="just">
              <a:buClr>
                <a:srgbClr val="003A70"/>
              </a:buClr>
              <a:buSzPts val="1400"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buClr>
                <a:srgbClr val="003A70"/>
              </a:buClr>
              <a:buSzPts val="1400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4.- En caso de encontrarse un trabajador con LICENCIA MEDICA, se deberá cargar liquidación más licencia en sistema.</a:t>
            </a:r>
          </a:p>
          <a:p>
            <a:pPr algn="just">
              <a:buClr>
                <a:srgbClr val="003A70"/>
              </a:buClr>
              <a:buSzPts val="1400"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buClr>
                <a:srgbClr val="003A70"/>
              </a:buClr>
              <a:buSzPts val="1400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5.- Existe apartado de ingreso de vacaciones</a:t>
            </a: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</a:p>
          <a:p>
            <a:pPr algn="just">
              <a:buClr>
                <a:srgbClr val="003A70"/>
              </a:buClr>
              <a:buSzPts val="1400"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buClr>
                <a:srgbClr val="003A70"/>
              </a:buClr>
              <a:buSzPts val="1400"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buClr>
                <a:srgbClr val="003A70"/>
              </a:buClr>
              <a:buSzPts val="1400"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buClr>
                <a:srgbClr val="003A70"/>
              </a:buClr>
              <a:buSzPts val="1400"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buClr>
                <a:srgbClr val="003A70"/>
              </a:buClr>
              <a:buSzPts val="1400"/>
            </a:pPr>
            <a:r>
              <a:rPr lang="es-CL" sz="10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878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270373" y="585082"/>
            <a:ext cx="647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Personal Empresas Contratistas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25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7AC7756E-E411-49E8-BF52-B7860AB7F4ED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53CF61-22D5-4917-B06B-016A993A1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633" y="1062924"/>
            <a:ext cx="4338287" cy="3118910"/>
          </a:xfrm>
          <a:prstGeom prst="rect">
            <a:avLst/>
          </a:prstGeom>
        </p:spPr>
      </p:pic>
      <p:sp>
        <p:nvSpPr>
          <p:cNvPr id="11" name="Google Shape;164;p31">
            <a:extLst>
              <a:ext uri="{FF2B5EF4-FFF2-40B4-BE49-F238E27FC236}">
                <a16:creationId xmlns:a16="http://schemas.microsoft.com/office/drawing/2014/main" id="{9019D2AD-9C16-4A4D-812A-A3E005AA69AA}"/>
              </a:ext>
            </a:extLst>
          </p:cNvPr>
          <p:cNvSpPr txBox="1"/>
          <p:nvPr/>
        </p:nvSpPr>
        <p:spPr>
          <a:xfrm>
            <a:off x="590080" y="1968937"/>
            <a:ext cx="3531740" cy="149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1.- F30-1 se carga de forma mensual.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2.-Elegir hoja en blanco para ingresar un nuevo registro.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3.- Es importante elegir mes y año de F30-1 que se cargara en sistema.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4.- Es importante señalar que se debe cargar el F30.1 de las empresas SUBCONTRATADAS.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000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270373" y="585082"/>
            <a:ext cx="647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Personal Empresas Contratistas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25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7AC7756E-E411-49E8-BF52-B7860AB7F4ED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AB5318-3DBC-47B4-BFD6-DDA97B353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54" y="924010"/>
            <a:ext cx="4924528" cy="2678895"/>
          </a:xfrm>
          <a:prstGeom prst="rect">
            <a:avLst/>
          </a:prstGeom>
        </p:spPr>
      </p:pic>
      <p:sp>
        <p:nvSpPr>
          <p:cNvPr id="17" name="Google Shape;164;p31">
            <a:extLst>
              <a:ext uri="{FF2B5EF4-FFF2-40B4-BE49-F238E27FC236}">
                <a16:creationId xmlns:a16="http://schemas.microsoft.com/office/drawing/2014/main" id="{929649C9-8BB0-4349-B6CE-12A7DC943075}"/>
              </a:ext>
            </a:extLst>
          </p:cNvPr>
          <p:cNvSpPr txBox="1"/>
          <p:nvPr/>
        </p:nvSpPr>
        <p:spPr>
          <a:xfrm>
            <a:off x="472506" y="3432531"/>
            <a:ext cx="4464424" cy="91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1.- En hoja blanca puede crear a cada uno de sus trabajadores. </a:t>
            </a:r>
            <a:r>
              <a:rPr lang="es-CL" sz="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Si se registra notificación contactarse con Area de Subcontratación.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2.- Celdas solo permite filtrar a cada trabajador.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3.- Permite buscar trabajadores que ya fueron finiquitados o si requiere activar nuevamente. </a:t>
            </a:r>
            <a:r>
              <a:rPr lang="es-CL" sz="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s-CL" sz="1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compra que acredite vinculo entre ambas partes, F30-1,  como así también cumplimientos laborales y previsionales del personal.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9F8830D-D0B4-4EA3-8923-0A302490F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820" y="956254"/>
            <a:ext cx="4697180" cy="3063378"/>
          </a:xfrm>
          <a:prstGeom prst="rect">
            <a:avLst/>
          </a:prstGeom>
        </p:spPr>
      </p:pic>
      <p:sp>
        <p:nvSpPr>
          <p:cNvPr id="20" name="Google Shape;164;p31">
            <a:extLst>
              <a:ext uri="{FF2B5EF4-FFF2-40B4-BE49-F238E27FC236}">
                <a16:creationId xmlns:a16="http://schemas.microsoft.com/office/drawing/2014/main" id="{A9A7D066-5C23-41C5-BC96-FC987F5FE39D}"/>
              </a:ext>
            </a:extLst>
          </p:cNvPr>
          <p:cNvSpPr txBox="1"/>
          <p:nvPr/>
        </p:nvSpPr>
        <p:spPr>
          <a:xfrm>
            <a:off x="4923268" y="4081399"/>
            <a:ext cx="3974314" cy="69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1.- Es obligatorio llenar todos los campos asociados a </a:t>
            </a:r>
            <a:r>
              <a:rPr lang="es-CL" sz="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DATOS PERSONALES  y LABORALES.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2.- Se debe asignar la o las actividades a los trabajadores. </a:t>
            </a:r>
            <a:endParaRPr lang="es-CL" sz="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1528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2270373" y="585082"/>
            <a:ext cx="647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Personal Empresas Contratistas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25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7AC7756E-E411-49E8-BF52-B7860AB7F4ED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5CBE2D-3A71-4E75-ABBD-95E25968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72" y="1398408"/>
            <a:ext cx="4681180" cy="2183754"/>
          </a:xfrm>
          <a:prstGeom prst="rect">
            <a:avLst/>
          </a:prstGeom>
        </p:spPr>
      </p:pic>
      <p:sp>
        <p:nvSpPr>
          <p:cNvPr id="11" name="Google Shape;164;p31">
            <a:extLst>
              <a:ext uri="{FF2B5EF4-FFF2-40B4-BE49-F238E27FC236}">
                <a16:creationId xmlns:a16="http://schemas.microsoft.com/office/drawing/2014/main" id="{975BEAF4-1E58-43CA-98D1-A388390E0BD4}"/>
              </a:ext>
            </a:extLst>
          </p:cNvPr>
          <p:cNvSpPr txBox="1"/>
          <p:nvPr/>
        </p:nvSpPr>
        <p:spPr>
          <a:xfrm>
            <a:off x="4940239" y="1666037"/>
            <a:ext cx="3801434" cy="243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1.- Cargar información solicitada en sistema. </a:t>
            </a:r>
            <a:r>
              <a:rPr lang="es-CL" sz="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2.- En caso de no contar con exámenes no cargar ningún documento.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3.- Solo se validan exámenes para cargos en buceo, tripulación de embarcaciones , personal que desarrolla trabajos en altura o espacios confinados y manipuladores de alimentos. </a:t>
            </a:r>
            <a:r>
              <a:rPr lang="es-CL" sz="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4.- Vigencia de documentos y acreditación del personal dependerá de 5 aspectos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Vigencia contrato /Anexos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Vigencia de exámenes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Vigencia de entrega de EPP (anual)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Pacto de horas extras.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Arial" panose="020B0604020202020204" pitchFamily="34" charset="0"/>
              <a:buChar char="•"/>
            </a:pP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Carga de cumplimientos laborales y previsionales.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lang="es-CL" sz="10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70"/>
              </a:buClr>
              <a:buSzPts val="1400"/>
              <a:buFont typeface="Montserrat"/>
              <a:buNone/>
            </a:pPr>
            <a:endParaRPr sz="100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0783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181534" y="667355"/>
            <a:ext cx="6299947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Información Embarcaciones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10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3579E6B0-3355-48F2-AAA1-4FABA4E0CDC8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FE2CF0-9FC5-4AE1-B6E0-5E5172442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147356"/>
            <a:ext cx="5557098" cy="303224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C987EC-8352-461E-BD21-D5C62A340FE2}"/>
              </a:ext>
            </a:extLst>
          </p:cNvPr>
          <p:cNvSpPr/>
          <p:nvPr/>
        </p:nvSpPr>
        <p:spPr>
          <a:xfrm>
            <a:off x="1237130" y="1243211"/>
            <a:ext cx="2487705" cy="8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426DBC-9163-447C-AD58-41DE7EC69ABF}"/>
              </a:ext>
            </a:extLst>
          </p:cNvPr>
          <p:cNvSpPr/>
          <p:nvPr/>
        </p:nvSpPr>
        <p:spPr>
          <a:xfrm>
            <a:off x="3235748" y="2518604"/>
            <a:ext cx="2427194" cy="10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8C0A6C-595F-4999-9122-64BAEA064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366" y="900632"/>
            <a:ext cx="225543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6"/>
          <p:cNvSpPr txBox="1"/>
          <p:nvPr/>
        </p:nvSpPr>
        <p:spPr>
          <a:xfrm>
            <a:off x="181534" y="667355"/>
            <a:ext cx="6804213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Requisitos – Información Transporte Terrestre Carga/Personal  </a:t>
            </a:r>
            <a:endParaRPr sz="1600" dirty="0">
              <a:solidFill>
                <a:srgbClr val="003A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Imagen 37" descr="Una pantalla de fondo&#10;&#10;Descripción generada automáticamente con confianza baja">
            <a:extLst>
              <a:ext uri="{FF2B5EF4-FFF2-40B4-BE49-F238E27FC236}">
                <a16:creationId xmlns:a16="http://schemas.microsoft.com/office/drawing/2014/main" id="{67DDCAFD-1E7A-4E93-82A0-58DF43266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85361"/>
            <a:ext cx="1814641" cy="272692"/>
          </a:xfrm>
          <a:prstGeom prst="rect">
            <a:avLst/>
          </a:prstGeom>
        </p:spPr>
      </p:pic>
      <p:sp>
        <p:nvSpPr>
          <p:cNvPr id="10" name="Freeform 2" descr="Icono  Descripción generada automáticamente con confianza baja">
            <a:extLst>
              <a:ext uri="{FF2B5EF4-FFF2-40B4-BE49-F238E27FC236}">
                <a16:creationId xmlns:a16="http://schemas.microsoft.com/office/drawing/2014/main" id="{3579E6B0-3355-48F2-AAA1-4FABA4E0CDC8}"/>
              </a:ext>
            </a:extLst>
          </p:cNvPr>
          <p:cNvSpPr/>
          <p:nvPr/>
        </p:nvSpPr>
        <p:spPr>
          <a:xfrm>
            <a:off x="7751371" y="36255"/>
            <a:ext cx="1146211" cy="554042"/>
          </a:xfrm>
          <a:custGeom>
            <a:avLst/>
            <a:gdLst/>
            <a:ahLst/>
            <a:cxnLst/>
            <a:rect l="l" t="t" r="r" b="b"/>
            <a:pathLst>
              <a:path w="6199000" h="2310461">
                <a:moveTo>
                  <a:pt x="0" y="0"/>
                </a:moveTo>
                <a:lnTo>
                  <a:pt x="6199001" y="0"/>
                </a:lnTo>
                <a:lnTo>
                  <a:pt x="6199001" y="2310460"/>
                </a:lnTo>
                <a:lnTo>
                  <a:pt x="0" y="231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  <a:defRPr/>
            </a:pPr>
            <a:endParaRPr lang="es-ES_tradnl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366781-A921-42AC-8656-039FAFBCB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34" y="1296551"/>
            <a:ext cx="5280957" cy="25503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CBC0CEB-AD69-4A3B-AE87-5445387EF51B}"/>
              </a:ext>
            </a:extLst>
          </p:cNvPr>
          <p:cNvSpPr/>
          <p:nvPr/>
        </p:nvSpPr>
        <p:spPr>
          <a:xfrm>
            <a:off x="838571" y="1243211"/>
            <a:ext cx="1983441" cy="65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128327-E298-400D-923C-2BBA5114BAE4}"/>
              </a:ext>
            </a:extLst>
          </p:cNvPr>
          <p:cNvSpPr/>
          <p:nvPr/>
        </p:nvSpPr>
        <p:spPr>
          <a:xfrm>
            <a:off x="2756646" y="2339788"/>
            <a:ext cx="2554942" cy="901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463682-20EB-4E82-9DAA-CF9B70985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423" y="1902117"/>
            <a:ext cx="3464977" cy="11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40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f12b42-d1aa-4eef-b1f9-8c2f78c25066" xsi:nil="true"/>
    <lcf76f155ced4ddcb4097134ff3c332f xmlns="0640524b-3e21-4ffc-a578-2a0b8d2d57c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1120AB9377014AB25A73B29D7B8F30" ma:contentTypeVersion="13" ma:contentTypeDescription="Crear nuevo documento." ma:contentTypeScope="" ma:versionID="6c1da9d3a994c01d1fda0c82f0a0dd27">
  <xsd:schema xmlns:xsd="http://www.w3.org/2001/XMLSchema" xmlns:xs="http://www.w3.org/2001/XMLSchema" xmlns:p="http://schemas.microsoft.com/office/2006/metadata/properties" xmlns:ns2="0640524b-3e21-4ffc-a578-2a0b8d2d57cf" xmlns:ns3="39f12b42-d1aa-4eef-b1f9-8c2f78c25066" targetNamespace="http://schemas.microsoft.com/office/2006/metadata/properties" ma:root="true" ma:fieldsID="ef12bfdfe3d16a61baa8a9b40033e411" ns2:_="" ns3:_="">
    <xsd:import namespace="0640524b-3e21-4ffc-a578-2a0b8d2d57cf"/>
    <xsd:import namespace="39f12b42-d1aa-4eef-b1f9-8c2f78c25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0524b-3e21-4ffc-a578-2a0b8d2d5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0f22123c-240f-427d-aae7-280f45349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12b42-d1aa-4eef-b1f9-8c2f78c2506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fc444e-fadb-4747-9b88-1b398a72b7ff}" ma:internalName="TaxCatchAll" ma:showField="CatchAllData" ma:web="39f12b42-d1aa-4eef-b1f9-8c2f78c250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D681B-85A8-4712-9695-F8FCD2F0F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F09636-BC7E-49D4-8BEB-8FC90A0D6F74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0640524b-3e21-4ffc-a578-2a0b8d2d57cf"/>
    <ds:schemaRef ds:uri="http://purl.org/dc/elements/1.1/"/>
    <ds:schemaRef ds:uri="http://purl.org/dc/dcmitype/"/>
    <ds:schemaRef ds:uri="http://schemas.openxmlformats.org/package/2006/metadata/core-properties"/>
    <ds:schemaRef ds:uri="39f12b42-d1aa-4eef-b1f9-8c2f78c2506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E88A1A8-9F90-4F51-A84E-A6B051A6D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0524b-3e21-4ffc-a578-2a0b8d2d57cf"/>
    <ds:schemaRef ds:uri="39f12b42-d1aa-4eef-b1f9-8c2f78c25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577</Words>
  <Application>Microsoft Office PowerPoint</Application>
  <PresentationFormat>Presentación en pantalla (16:9)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Montserrat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Carolina Soto Diaz</dc:creator>
  <cp:lastModifiedBy>Francisco Delgado</cp:lastModifiedBy>
  <cp:revision>68</cp:revision>
  <cp:lastPrinted>2025-03-19T18:12:11Z</cp:lastPrinted>
  <dcterms:modified xsi:type="dcterms:W3CDTF">2026-02-12T13:41:48Z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0x010100631120AB9377014AB25A73B29D7B8F30</vt:lpwstr>
  </property>
  <property fmtid="{D5CDD505-2E9C-101B-9397-08002B2CF9AE}" pid="3" name="MediaServiceImageTags">
    <vt:lpwstr/>
  </property>
</Properties>
</file>